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68" r:id="rId3"/>
    <p:sldId id="269" r:id="rId4"/>
    <p:sldId id="270" r:id="rId5"/>
    <p:sldId id="271" r:id="rId6"/>
    <p:sldId id="272" r:id="rId7"/>
    <p:sldId id="273" r:id="rId8"/>
    <p:sldId id="274" r:id="rId9"/>
    <p:sldId id="267"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8557" autoAdjust="0"/>
  </p:normalViewPr>
  <p:slideViewPr>
    <p:cSldViewPr>
      <p:cViewPr varScale="1">
        <p:scale>
          <a:sx n="46" d="100"/>
          <a:sy n="46" d="100"/>
        </p:scale>
        <p:origin x="207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E013A6-7F12-4094-A208-F710D5470BAF}" type="datetimeFigureOut">
              <a:rPr lang="en-US" smtClean="0"/>
              <a:t>2/12/2019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2442977-08A1-4042-B8A8-28BFE698637B}" type="slidenum">
              <a:rPr lang="en-US" smtClean="0"/>
              <a:t>‹#›</a:t>
            </a:fld>
            <a:endParaRPr lang="en-US"/>
          </a:p>
        </p:txBody>
      </p:sp>
    </p:spTree>
    <p:extLst>
      <p:ext uri="{BB962C8B-B14F-4D97-AF65-F5344CB8AC3E}">
        <p14:creationId xmlns:p14="http://schemas.microsoft.com/office/powerpoint/2010/main" val="1501105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t>1</a:t>
            </a:fld>
            <a:endParaRPr lang="en-US"/>
          </a:p>
        </p:txBody>
      </p:sp>
    </p:spTree>
    <p:extLst>
      <p:ext uri="{BB962C8B-B14F-4D97-AF65-F5344CB8AC3E}">
        <p14:creationId xmlns:p14="http://schemas.microsoft.com/office/powerpoint/2010/main" val="486303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nSpc>
                <a:spcPct val="200000"/>
              </a:lnSpc>
            </a:pPr>
            <a:r>
              <a:rPr lang="en-US" dirty="0" smtClean="0"/>
              <a:t>A mission statement needs to be definite when</a:t>
            </a:r>
            <a:r>
              <a:rPr lang="en-US" baseline="0" dirty="0" smtClean="0"/>
              <a:t> it comes to matters of practicality. </a:t>
            </a:r>
          </a:p>
          <a:p>
            <a:r>
              <a:rPr lang="en-US" baseline="0" dirty="0" smtClean="0"/>
              <a:t>In this case, the Alabama Department of Human Resources aims to</a:t>
            </a:r>
            <a:r>
              <a:rPr lang="en-GB" sz="1200" b="0" i="0" kern="1200" dirty="0" smtClean="0">
                <a:solidFill>
                  <a:schemeClr val="tx1"/>
                </a:solidFill>
                <a:effectLst/>
                <a:latin typeface="+mn-lt"/>
                <a:ea typeface="+mn-ea"/>
                <a:cs typeface="+mn-cs"/>
              </a:rPr>
              <a:t> provide for the protection, well-being, and self-sufficiency of children and adults. This is to say</a:t>
            </a:r>
            <a:r>
              <a:rPr lang="en-GB" sz="1200" b="0" i="0" kern="1200" baseline="0" dirty="0" smtClean="0">
                <a:solidFill>
                  <a:schemeClr val="tx1"/>
                </a:solidFill>
                <a:effectLst/>
                <a:latin typeface="+mn-lt"/>
                <a:ea typeface="+mn-ea"/>
                <a:cs typeface="+mn-cs"/>
              </a:rPr>
              <a:t> that the department will </a:t>
            </a:r>
            <a:r>
              <a:rPr lang="en-GB" sz="1200" b="0" i="0" kern="1200" dirty="0" smtClean="0">
                <a:solidFill>
                  <a:schemeClr val="tx1"/>
                </a:solidFill>
                <a:effectLst/>
                <a:latin typeface="+mn-lt"/>
                <a:ea typeface="+mn-ea"/>
                <a:cs typeface="+mn-cs"/>
              </a:rPr>
              <a:t>help families receive the least disruptive services they need, when they need them, and for only as long as they</a:t>
            </a:r>
            <a:r>
              <a:rPr lang="en-GB" sz="1200" b="0" i="0" kern="1200" baseline="0" dirty="0" smtClean="0">
                <a:solidFill>
                  <a:schemeClr val="tx1"/>
                </a:solidFill>
                <a:effectLst/>
                <a:latin typeface="+mn-lt"/>
                <a:ea typeface="+mn-ea"/>
                <a:cs typeface="+mn-cs"/>
              </a:rPr>
              <a:t> </a:t>
            </a:r>
            <a:r>
              <a:rPr lang="en-GB" sz="1200" b="0" i="0" kern="1200" dirty="0" smtClean="0">
                <a:solidFill>
                  <a:schemeClr val="tx1"/>
                </a:solidFill>
                <a:effectLst/>
                <a:latin typeface="+mn-lt"/>
                <a:ea typeface="+mn-ea"/>
                <a:cs typeface="+mn-cs"/>
              </a:rPr>
              <a:t>need them in order to maintain children in or return them to a safe, stable home.</a:t>
            </a:r>
          </a:p>
          <a:p>
            <a:r>
              <a:rPr lang="en-GB" dirty="0" smtClean="0"/>
              <a:t/>
            </a:r>
            <a:br>
              <a:rPr lang="en-GB" dirty="0" smtClean="0"/>
            </a:br>
            <a:r>
              <a:rPr lang="en-GB" sz="1200" b="0" i="0" kern="1200" dirty="0" smtClean="0">
                <a:solidFill>
                  <a:schemeClr val="tx1"/>
                </a:solidFill>
                <a:effectLst/>
                <a:latin typeface="+mn-lt"/>
                <a:ea typeface="+mn-ea"/>
                <a:cs typeface="+mn-cs"/>
              </a:rPr>
              <a:t>To</a:t>
            </a:r>
            <a:r>
              <a:rPr lang="en-GB" sz="1200" b="0" i="0" kern="1200" baseline="0" dirty="0" smtClean="0">
                <a:solidFill>
                  <a:schemeClr val="tx1"/>
                </a:solidFill>
                <a:effectLst/>
                <a:latin typeface="+mn-lt"/>
                <a:ea typeface="+mn-ea"/>
                <a:cs typeface="+mn-cs"/>
              </a:rPr>
              <a:t> do this, the above mentioned aspects need to be supplemented in the department’s mission statement. </a:t>
            </a:r>
          </a:p>
          <a:p>
            <a:pPr>
              <a:lnSpc>
                <a:spcPct val="200000"/>
              </a:lnSpc>
            </a:pPr>
            <a:r>
              <a:rPr lang="en-GB" sz="1200" b="0" i="0" kern="1200" baseline="0" dirty="0" smtClean="0">
                <a:solidFill>
                  <a:schemeClr val="tx1"/>
                </a:solidFill>
                <a:effectLst/>
                <a:latin typeface="+mn-lt"/>
                <a:ea typeface="+mn-ea"/>
                <a:cs typeface="+mn-cs"/>
              </a:rPr>
              <a:t> </a:t>
            </a:r>
          </a:p>
          <a:p>
            <a:pPr>
              <a:lnSpc>
                <a:spcPct val="200000"/>
              </a:lnSpc>
            </a:pPr>
            <a:r>
              <a:rPr lang="en-GB" sz="1200" b="0" i="0" kern="1200" baseline="0" dirty="0" smtClean="0">
                <a:solidFill>
                  <a:schemeClr val="tx1"/>
                </a:solidFill>
                <a:effectLst/>
                <a:latin typeface="+mn-lt"/>
                <a:ea typeface="+mn-ea"/>
                <a:cs typeface="+mn-cs"/>
              </a:rPr>
              <a:t>1. Stakeholders analysis – defining the stakeholders of the project, we mean the individuals or organizations that are able to mobilize funds for the projects in a way, may be their needs or their capability and strengths. </a:t>
            </a:r>
          </a:p>
          <a:p>
            <a:pPr>
              <a:lnSpc>
                <a:spcPct val="200000"/>
              </a:lnSpc>
            </a:pPr>
            <a:endParaRPr lang="en-GB" sz="1200" b="0" i="0" kern="1200" baseline="0" dirty="0" smtClean="0">
              <a:solidFill>
                <a:schemeClr val="tx1"/>
              </a:solidFill>
              <a:effectLst/>
              <a:latin typeface="+mn-lt"/>
              <a:ea typeface="+mn-ea"/>
              <a:cs typeface="+mn-cs"/>
            </a:endParaRPr>
          </a:p>
          <a:p>
            <a:pPr>
              <a:lnSpc>
                <a:spcPct val="200000"/>
              </a:lnSpc>
            </a:pPr>
            <a:r>
              <a:rPr lang="en-GB" sz="1200" b="0" i="0" kern="1200" baseline="0" dirty="0" smtClean="0">
                <a:solidFill>
                  <a:schemeClr val="tx1"/>
                </a:solidFill>
                <a:effectLst/>
                <a:latin typeface="+mn-lt"/>
                <a:ea typeface="+mn-ea"/>
                <a:cs typeface="+mn-cs"/>
              </a:rPr>
              <a:t>2. Redefined purpose - </a:t>
            </a:r>
            <a:r>
              <a:rPr lang="en-GB" sz="1200" b="0" i="0" kern="1200" dirty="0" smtClean="0">
                <a:solidFill>
                  <a:schemeClr val="tx1"/>
                </a:solidFill>
                <a:effectLst/>
                <a:latin typeface="+mn-lt"/>
                <a:ea typeface="+mn-ea"/>
                <a:cs typeface="+mn-cs"/>
              </a:rPr>
              <a:t>provide for the protection, well-being, and self-sufficiency of children and adults. </a:t>
            </a:r>
          </a:p>
          <a:p>
            <a:pPr>
              <a:lnSpc>
                <a:spcPct val="200000"/>
              </a:lnSpc>
            </a:pPr>
            <a:endParaRPr lang="en-GB" sz="1200" b="0" i="0" kern="1200" dirty="0" smtClean="0">
              <a:solidFill>
                <a:schemeClr val="tx1"/>
              </a:solidFill>
              <a:effectLst/>
              <a:latin typeface="+mn-lt"/>
              <a:ea typeface="+mn-ea"/>
              <a:cs typeface="+mn-cs"/>
            </a:endParaRPr>
          </a:p>
          <a:p>
            <a:pPr>
              <a:lnSpc>
                <a:spcPct val="200000"/>
              </a:lnSpc>
            </a:pPr>
            <a:r>
              <a:rPr lang="en-GB" sz="1200" b="0" i="0" kern="1200" dirty="0" smtClean="0">
                <a:solidFill>
                  <a:schemeClr val="tx1"/>
                </a:solidFill>
                <a:effectLst/>
                <a:latin typeface="+mn-lt"/>
                <a:ea typeface="+mn-ea"/>
                <a:cs typeface="+mn-cs"/>
              </a:rPr>
              <a:t>3. Citizen interest – a project</a:t>
            </a:r>
            <a:r>
              <a:rPr lang="en-GB" sz="1200" b="0" i="0" kern="1200" baseline="0" dirty="0" smtClean="0">
                <a:solidFill>
                  <a:schemeClr val="tx1"/>
                </a:solidFill>
                <a:effectLst/>
                <a:latin typeface="+mn-lt"/>
                <a:ea typeface="+mn-ea"/>
                <a:cs typeface="+mn-cs"/>
              </a:rPr>
              <a:t> like this can only succeed if and if only it receives maximum support from the community/society in which it is being implemented. Since this is a national project, the citizens are of vital importance. This means that their interests supersedes any other interest. </a:t>
            </a:r>
          </a:p>
          <a:p>
            <a:pPr>
              <a:lnSpc>
                <a:spcPct val="200000"/>
              </a:lnSpc>
            </a:pPr>
            <a:endParaRPr lang="en-GB" sz="1200" b="0" i="0" kern="1200" baseline="0" dirty="0" smtClean="0">
              <a:solidFill>
                <a:schemeClr val="tx1"/>
              </a:solidFill>
              <a:effectLst/>
              <a:latin typeface="+mn-lt"/>
              <a:ea typeface="+mn-ea"/>
              <a:cs typeface="+mn-cs"/>
            </a:endParaRPr>
          </a:p>
          <a:p>
            <a:pPr>
              <a:lnSpc>
                <a:spcPct val="200000"/>
              </a:lnSpc>
            </a:pPr>
            <a:r>
              <a:rPr lang="en-GB" sz="1200" b="0" i="0" kern="1200" baseline="0" dirty="0" smtClean="0">
                <a:solidFill>
                  <a:schemeClr val="tx1"/>
                </a:solidFill>
                <a:effectLst/>
                <a:latin typeface="+mn-lt"/>
                <a:ea typeface="+mn-ea"/>
                <a:cs typeface="+mn-cs"/>
              </a:rPr>
              <a:t>4. Stakeholder needs – each of stakeholder has their individual needs which has to be factored by every activity or decision taken. The citizens, for instance, are entitled to the protection of self as highlighted in the purpose statement. </a:t>
            </a:r>
          </a:p>
          <a:p>
            <a:pPr>
              <a:lnSpc>
                <a:spcPct val="200000"/>
              </a:lnSpc>
            </a:pPr>
            <a:endParaRPr lang="en-GB" sz="1200" b="0" i="0" kern="1200" baseline="0" dirty="0" smtClean="0">
              <a:solidFill>
                <a:schemeClr val="tx1"/>
              </a:solidFill>
              <a:effectLst/>
              <a:latin typeface="+mn-lt"/>
              <a:ea typeface="+mn-ea"/>
              <a:cs typeface="+mn-cs"/>
            </a:endParaRPr>
          </a:p>
          <a:p>
            <a:pPr>
              <a:lnSpc>
                <a:spcPct val="200000"/>
              </a:lnSpc>
            </a:pPr>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t>3</a:t>
            </a:fld>
            <a:endParaRPr lang="en-US"/>
          </a:p>
        </p:txBody>
      </p:sp>
    </p:spTree>
    <p:extLst>
      <p:ext uri="{BB962C8B-B14F-4D97-AF65-F5344CB8AC3E}">
        <p14:creationId xmlns:p14="http://schemas.microsoft.com/office/powerpoint/2010/main" val="3005735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Programme supervisors – these are</a:t>
            </a:r>
            <a:r>
              <a:rPr lang="en-US" baseline="0" dirty="0" smtClean="0"/>
              <a:t> appointed by the director of FSD or nominated by the county director of FSD program staff. </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Jefferson county </a:t>
            </a:r>
            <a:r>
              <a:rPr lang="en-US" baseline="0" dirty="0" smtClean="0"/>
              <a:t> - </a:t>
            </a:r>
            <a:r>
              <a:rPr lang="en-US" baseline="0" dirty="0" smtClean="0"/>
              <a:t>The most populous county in Alabama ahs one council member nominated by the county director or FSD staff director.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Practice consultant </a:t>
            </a:r>
            <a:r>
              <a:rPr lang="en-US" baseline="0" dirty="0" smtClean="0"/>
              <a:t> - appointed by the director of FSD</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Child and Family Services Review (CFSR) Coordinator – serves in the council of the department</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Training manager is commissioned to serve in the Department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Director of family services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52442977-08A1-4042-B8A8-28BFE698637B}" type="slidenum">
              <a:rPr lang="en-US" smtClean="0"/>
              <a:t>5</a:t>
            </a:fld>
            <a:endParaRPr lang="en-US"/>
          </a:p>
        </p:txBody>
      </p:sp>
    </p:spTree>
    <p:extLst>
      <p:ext uri="{BB962C8B-B14F-4D97-AF65-F5344CB8AC3E}">
        <p14:creationId xmlns:p14="http://schemas.microsoft.com/office/powerpoint/2010/main" val="39428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Children First movement was born because state leaders saw a need to fund preventative programs for Alabama's youth, but saw no avenue in which to fund the needed programs.  Hundreds of child advocates, including judges, juvenile probation officers, childcare workers, doctors, foster parents, social workers, teachers, etc., were poised to assist in this monumental effort. In 1999, the Tobacco Master Settlement Agreement was identified as a way to gain vital funding.  As a result, legislation was written and passed that appropriates almost 50% of the state's tobacco settlement dollars to the Children First Trust Fund - so named because of the VITAL role Children First played in the passage of the bill.  Each year, the funds from the Children First Trust Fund appropriation touch the lives of 250,000 children and 1.5 million families.  </a:t>
            </a:r>
          </a:p>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t>6</a:t>
            </a:fld>
            <a:endParaRPr lang="en-US"/>
          </a:p>
        </p:txBody>
      </p:sp>
    </p:spTree>
    <p:extLst>
      <p:ext uri="{BB962C8B-B14F-4D97-AF65-F5344CB8AC3E}">
        <p14:creationId xmlns:p14="http://schemas.microsoft.com/office/powerpoint/2010/main" val="3039513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t>Guided by our values;</a:t>
            </a:r>
            <a:r>
              <a:rPr lang="en-GB" b="0" baseline="0" dirty="0" smtClean="0"/>
              <a:t> </a:t>
            </a:r>
            <a:r>
              <a:rPr lang="en-GB" b="0" dirty="0" smtClean="0"/>
              <a:t>Integrity,</a:t>
            </a:r>
            <a:r>
              <a:rPr lang="en-GB" b="0" baseline="0" dirty="0" smtClean="0"/>
              <a:t> </a:t>
            </a:r>
            <a:r>
              <a:rPr lang="en-GB" b="0" dirty="0" smtClean="0"/>
              <a:t>Respect,</a:t>
            </a:r>
            <a:r>
              <a:rPr lang="en-GB" b="0" baseline="0" dirty="0" smtClean="0"/>
              <a:t> </a:t>
            </a:r>
            <a:r>
              <a:rPr lang="en-GB" b="0" dirty="0" smtClean="0"/>
              <a:t>Commitment the department </a:t>
            </a:r>
            <a:r>
              <a:rPr lang="en-GB" sz="1200" b="0" i="0" kern="1200" dirty="0" smtClean="0">
                <a:solidFill>
                  <a:schemeClr val="tx1"/>
                </a:solidFill>
                <a:effectLst/>
                <a:latin typeface="+mn-lt"/>
                <a:ea typeface="+mn-ea"/>
                <a:cs typeface="+mn-cs"/>
              </a:rPr>
              <a:t>Helps change lives for the better by providing the premier social welfare programs in the south-eastern United States,</a:t>
            </a:r>
            <a:r>
              <a:rPr lang="en-GB" sz="1200" b="0" i="0" kern="1200" baseline="0" dirty="0" smtClean="0">
                <a:solidFill>
                  <a:schemeClr val="tx1"/>
                </a:solidFill>
                <a:effectLst/>
                <a:latin typeface="+mn-lt"/>
                <a:ea typeface="+mn-ea"/>
                <a:cs typeface="+mn-cs"/>
              </a:rPr>
              <a:t> by offering</a:t>
            </a:r>
            <a:r>
              <a:rPr lang="en-GB" sz="1200" b="0" i="0" kern="1200" dirty="0" smtClean="0">
                <a:solidFill>
                  <a:schemeClr val="tx1"/>
                </a:solidFill>
                <a:effectLst/>
                <a:latin typeface="+mn-lt"/>
                <a:ea typeface="+mn-ea"/>
                <a:cs typeface="+mn-cs"/>
              </a:rPr>
              <a:t> </a:t>
            </a:r>
            <a:r>
              <a:rPr lang="en-US" dirty="0" smtClean="0"/>
              <a:t>child protective services by retaining them or returning them to safe and stable homes.</a:t>
            </a:r>
          </a:p>
          <a:p>
            <a:r>
              <a:rPr lang="en-US" baseline="0" dirty="0" smtClean="0"/>
              <a:t>The services that we offer include child protective services, food assistance, child support, adoption, foster care, family assistance, family services and child care. All these are aimed at improved welfare of the vulnerable in the society. </a:t>
            </a:r>
            <a:r>
              <a:rPr lang="en-GB" sz="1200" b="0" i="0" kern="1200" dirty="0" smtClean="0">
                <a:solidFill>
                  <a:schemeClr val="tx1"/>
                </a:solidFill>
                <a:effectLst/>
                <a:latin typeface="+mn-lt"/>
                <a:ea typeface="+mn-ea"/>
                <a:cs typeface="+mn-cs"/>
              </a:rPr>
              <a:t> In</a:t>
            </a:r>
            <a:r>
              <a:rPr lang="en-GB" sz="1200" b="0" i="0" kern="1200" baseline="0" dirty="0" smtClean="0">
                <a:solidFill>
                  <a:schemeClr val="tx1"/>
                </a:solidFill>
                <a:effectLst/>
                <a:latin typeface="+mn-lt"/>
                <a:ea typeface="+mn-ea"/>
                <a:cs typeface="+mn-cs"/>
              </a:rPr>
              <a:t> addition,</a:t>
            </a:r>
            <a:r>
              <a:rPr lang="en-GB" sz="1200" b="0" i="0" kern="1200" dirty="0" smtClean="0">
                <a:solidFill>
                  <a:schemeClr val="tx1"/>
                </a:solidFill>
                <a:effectLst/>
                <a:latin typeface="+mn-lt"/>
                <a:ea typeface="+mn-ea"/>
                <a:cs typeface="+mn-cs"/>
              </a:rPr>
              <a:t> temporary cash assistance for basic needs for low income families with children under age 18 or age 19 if s/he is a full time student in a secondary school or in the equivalent level of vocational or technical training are provides. Adoption and</a:t>
            </a:r>
            <a:r>
              <a:rPr lang="en-GB" sz="1200" b="0" i="0" kern="1200" baseline="0" dirty="0" smtClean="0">
                <a:solidFill>
                  <a:schemeClr val="tx1"/>
                </a:solidFill>
                <a:effectLst/>
                <a:latin typeface="+mn-lt"/>
                <a:ea typeface="+mn-ea"/>
                <a:cs typeface="+mn-cs"/>
              </a:rPr>
              <a:t> foster care are also pivotal services that help achieve the departments purpose.</a:t>
            </a:r>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t>7</a:t>
            </a:fld>
            <a:endParaRPr lang="en-US"/>
          </a:p>
        </p:txBody>
      </p:sp>
    </p:spTree>
    <p:extLst>
      <p:ext uri="{BB962C8B-B14F-4D97-AF65-F5344CB8AC3E}">
        <p14:creationId xmlns:p14="http://schemas.microsoft.com/office/powerpoint/2010/main" val="2519072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dirty="0" smtClean="0"/>
              <a:t>The following</a:t>
            </a:r>
            <a:r>
              <a:rPr lang="en-GB" baseline="0" dirty="0" smtClean="0"/>
              <a:t> are the key achievements of our department that evidence the incorporation of citizen’s interests:</a:t>
            </a:r>
          </a:p>
          <a:p>
            <a:endParaRPr lang="en-GB" dirty="0" smtClean="0"/>
          </a:p>
          <a:p>
            <a:r>
              <a:rPr lang="en-GB" dirty="0" smtClean="0"/>
              <a:t>The Formation of the Children First Trust Fund</a:t>
            </a:r>
          </a:p>
          <a:p>
            <a:endParaRPr lang="en-GB" dirty="0" smtClean="0"/>
          </a:p>
          <a:p>
            <a:r>
              <a:rPr lang="en-GB" dirty="0" smtClean="0"/>
              <a:t>Successful Passage of Amendment One</a:t>
            </a:r>
          </a:p>
          <a:p>
            <a:endParaRPr lang="en-GB" dirty="0" smtClean="0"/>
          </a:p>
          <a:p>
            <a:r>
              <a:rPr lang="en-GB" dirty="0" smtClean="0"/>
              <a:t>Juvenile Justice Reform</a:t>
            </a:r>
          </a:p>
          <a:p>
            <a:endParaRPr lang="en-GB" dirty="0" smtClean="0"/>
          </a:p>
          <a:p>
            <a:r>
              <a:rPr lang="en-GB" dirty="0" smtClean="0"/>
              <a:t>Saving Teen Lives by Promoting Safe Driving</a:t>
            </a:r>
          </a:p>
          <a:p>
            <a:endParaRPr lang="en-GB" dirty="0" smtClean="0"/>
          </a:p>
          <a:p>
            <a:r>
              <a:rPr lang="en-GB" dirty="0" smtClean="0"/>
              <a:t>Fighting Infant Mortality</a:t>
            </a:r>
          </a:p>
          <a:p>
            <a:endParaRPr lang="en-GB" dirty="0" smtClean="0"/>
          </a:p>
          <a:p>
            <a:r>
              <a:rPr lang="en-GB" dirty="0" smtClean="0"/>
              <a:t>Strengthened Alabama's Mandatory Reporting Law </a:t>
            </a:r>
          </a:p>
          <a:p>
            <a:endParaRPr lang="en-GB" dirty="0" smtClean="0"/>
          </a:p>
          <a:p>
            <a:r>
              <a:rPr lang="en-GB" dirty="0" smtClean="0"/>
              <a:t>Protected Alabama’s Tobacco Settlement Dollars</a:t>
            </a:r>
          </a:p>
          <a:p>
            <a:endParaRPr lang="en-GB" dirty="0" smtClean="0"/>
          </a:p>
          <a:p>
            <a:r>
              <a:rPr lang="en-GB" dirty="0" smtClean="0"/>
              <a:t>Assisted in the Passage of the Drop-out Prevention Bill</a:t>
            </a:r>
          </a:p>
          <a:p>
            <a:endParaRPr lang="en-GB" dirty="0" smtClean="0"/>
          </a:p>
          <a:p>
            <a:r>
              <a:rPr lang="en-GB" dirty="0" smtClean="0"/>
              <a:t> Advocated for the Continued Funding for the OUR Kids Initiative</a:t>
            </a:r>
          </a:p>
          <a:p>
            <a:endParaRPr lang="en-GB" dirty="0" smtClean="0"/>
          </a:p>
          <a:p>
            <a:r>
              <a:rPr lang="en-GB" dirty="0" smtClean="0"/>
              <a:t>Lowered the school entry age from 7 to 6 years of age</a:t>
            </a:r>
          </a:p>
          <a:p>
            <a:endParaRPr lang="en-GB" dirty="0" smtClean="0"/>
          </a:p>
          <a:p>
            <a:r>
              <a:rPr lang="en-GB" dirty="0" smtClean="0"/>
              <a:t>Insured Continued Funding for the Alabama Department of Child Abuse and Neglect Prevention</a:t>
            </a:r>
          </a:p>
          <a:p>
            <a:endParaRPr lang="en-GB" dirty="0" smtClean="0"/>
          </a:p>
          <a:p>
            <a:r>
              <a:rPr lang="en-GB" dirty="0" smtClean="0"/>
              <a:t>Prevented the consolidation of the Department of Child Abuse and Neglect Prevention and Multiple Needs Child Office into the Department of Human Resources</a:t>
            </a:r>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t>8</a:t>
            </a:fld>
            <a:endParaRPr lang="en-US"/>
          </a:p>
        </p:txBody>
      </p:sp>
    </p:spTree>
    <p:extLst>
      <p:ext uri="{BB962C8B-B14F-4D97-AF65-F5344CB8AC3E}">
        <p14:creationId xmlns:p14="http://schemas.microsoft.com/office/powerpoint/2010/main" val="14055219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442977-08A1-4042-B8A8-28BFE698637B}" type="slidenum">
              <a:rPr lang="en-US" smtClean="0"/>
              <a:t>9</a:t>
            </a:fld>
            <a:endParaRPr lang="en-US"/>
          </a:p>
        </p:txBody>
      </p:sp>
    </p:spTree>
    <p:extLst>
      <p:ext uri="{BB962C8B-B14F-4D97-AF65-F5344CB8AC3E}">
        <p14:creationId xmlns:p14="http://schemas.microsoft.com/office/powerpoint/2010/main" val="6074111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E8D03A55-30C2-4EC8-A5C1-412277848D19}"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2895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spTree>
    <p:extLst>
      <p:ext uri="{BB962C8B-B14F-4D97-AF65-F5344CB8AC3E}">
        <p14:creationId xmlns:p14="http://schemas.microsoft.com/office/powerpoint/2010/main" val="2211136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096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F3986B-E521-4E23-BA8F-138EC5D28537}"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03A55-30C2-4EC8-A5C1-412277848D19}" type="slidenum">
              <a:rPr lang="en-US" smtClean="0"/>
              <a:t>‹#›</a:t>
            </a:fld>
            <a:endParaRPr lang="en-US"/>
          </a:p>
        </p:txBody>
      </p:sp>
    </p:spTree>
    <p:extLst>
      <p:ext uri="{BB962C8B-B14F-4D97-AF65-F5344CB8AC3E}">
        <p14:creationId xmlns:p14="http://schemas.microsoft.com/office/powerpoint/2010/main" val="2457492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F3986B-E521-4E23-BA8F-138EC5D28537}" type="datetimeFigureOut">
              <a:rPr lang="en-US" smtClean="0"/>
              <a:t>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D03A55-30C2-4EC8-A5C1-412277848D19}"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1071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F3986B-E521-4E23-BA8F-138EC5D28537}" type="datetimeFigureOut">
              <a:rPr lang="en-US" smtClean="0"/>
              <a:t>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D03A55-30C2-4EC8-A5C1-412277848D19}"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0915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F3986B-E521-4E23-BA8F-138EC5D28537}" type="datetimeFigureOut">
              <a:rPr lang="en-US" smtClean="0"/>
              <a:t>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D03A55-30C2-4EC8-A5C1-412277848D19}" type="slidenum">
              <a:rPr lang="en-US" smtClean="0"/>
              <a:t>‹#›</a:t>
            </a:fld>
            <a:endParaRPr lang="en-US"/>
          </a:p>
        </p:txBody>
      </p:sp>
    </p:spTree>
    <p:extLst>
      <p:ext uri="{BB962C8B-B14F-4D97-AF65-F5344CB8AC3E}">
        <p14:creationId xmlns:p14="http://schemas.microsoft.com/office/powerpoint/2010/main" val="4197409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3986B-E521-4E23-BA8F-138EC5D28537}"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03A55-30C2-4EC8-A5C1-412277848D19}"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8046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3986B-E521-4E23-BA8F-138EC5D28537}"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03A55-30C2-4EC8-A5C1-412277848D19}" type="slidenum">
              <a:rPr lang="en-US" smtClean="0"/>
              <a:t>‹#›</a:t>
            </a:fld>
            <a:endParaRPr lang="en-US"/>
          </a:p>
        </p:txBody>
      </p:sp>
    </p:spTree>
    <p:extLst>
      <p:ext uri="{BB962C8B-B14F-4D97-AF65-F5344CB8AC3E}">
        <p14:creationId xmlns:p14="http://schemas.microsoft.com/office/powerpoint/2010/main" val="1350657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F3986B-E521-4E23-BA8F-138EC5D28537}"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D03A55-30C2-4EC8-A5C1-412277848D19}" type="slidenum">
              <a:rPr lang="en-US" smtClean="0"/>
              <a:t>‹#›</a:t>
            </a:fld>
            <a:endParaRPr lang="en-US"/>
          </a:p>
        </p:txBody>
      </p:sp>
    </p:spTree>
    <p:extLst>
      <p:ext uri="{BB962C8B-B14F-4D97-AF65-F5344CB8AC3E}">
        <p14:creationId xmlns:p14="http://schemas.microsoft.com/office/powerpoint/2010/main" val="779780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6847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1380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spTree>
    <p:extLst>
      <p:ext uri="{BB962C8B-B14F-4D97-AF65-F5344CB8AC3E}">
        <p14:creationId xmlns:p14="http://schemas.microsoft.com/office/powerpoint/2010/main" val="36111156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408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272537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3098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F3986B-E521-4E23-BA8F-138EC5D28537}"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D03A55-30C2-4EC8-A5C1-412277848D19}"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54288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3F3986B-E521-4E23-BA8F-138EC5D28537}" type="datetimeFigureOut">
              <a:rPr lang="en-US" smtClean="0"/>
              <a:t>2/12/2019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D03A55-30C2-4EC8-A5C1-412277848D19}" type="slidenum">
              <a:rPr lang="en-US" smtClean="0"/>
              <a:t>‹#›</a:t>
            </a:fld>
            <a:endParaRPr lang="en-US"/>
          </a:p>
        </p:txBody>
      </p:sp>
    </p:spTree>
    <p:extLst>
      <p:ext uri="{BB962C8B-B14F-4D97-AF65-F5344CB8AC3E}">
        <p14:creationId xmlns:p14="http://schemas.microsoft.com/office/powerpoint/2010/main" val="1515932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38400" y="1600200"/>
            <a:ext cx="4953000" cy="2514600"/>
          </a:xfrm>
          <a:gradFill>
            <a:gsLst>
              <a:gs pos="41000">
                <a:schemeClr val="accent6">
                  <a:lumMod val="40000"/>
                  <a:lumOff val="60000"/>
                </a:schemeClr>
              </a:gs>
              <a:gs pos="74000">
                <a:schemeClr val="accent1">
                  <a:lumMod val="45000"/>
                  <a:lumOff val="55000"/>
                </a:schemeClr>
              </a:gs>
              <a:gs pos="31000">
                <a:schemeClr val="accent1">
                  <a:lumMod val="45000"/>
                  <a:lumOff val="55000"/>
                </a:schemeClr>
              </a:gs>
              <a:gs pos="100000">
                <a:schemeClr val="accent1">
                  <a:lumMod val="30000"/>
                  <a:lumOff val="70000"/>
                </a:schemeClr>
              </a:gs>
            </a:gsLst>
            <a:lin ang="5400000" scaled="1"/>
          </a:gradFill>
          <a:ln>
            <a:noFill/>
          </a:ln>
        </p:spPr>
        <p:txBody>
          <a:bodyPr>
            <a:normAutofit/>
          </a:bodyPr>
          <a:lstStyle/>
          <a:p>
            <a:r>
              <a:rPr lang="en-US" sz="3600" dirty="0" smtClean="0">
                <a:latin typeface="Times New Roman" pitchFamily="18" charset="0"/>
                <a:cs typeface="Times New Roman" pitchFamily="18" charset="0"/>
              </a:rPr>
              <a:t>Name of presenter</a:t>
            </a:r>
          </a:p>
          <a:p>
            <a:r>
              <a:rPr lang="en-US" sz="3600" dirty="0" smtClean="0">
                <a:latin typeface="Times New Roman" pitchFamily="18" charset="0"/>
                <a:cs typeface="Times New Roman" pitchFamily="18" charset="0"/>
              </a:rPr>
              <a:t>Department</a:t>
            </a:r>
          </a:p>
          <a:p>
            <a:r>
              <a:rPr lang="en-US" sz="3600" dirty="0" smtClean="0">
                <a:latin typeface="Times New Roman" pitchFamily="18" charset="0"/>
                <a:cs typeface="Times New Roman" pitchFamily="18" charset="0"/>
              </a:rPr>
              <a:t>Time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statement specifics</a:t>
            </a:r>
            <a:endParaRPr lang="en-US" dirty="0"/>
          </a:p>
        </p:txBody>
      </p:sp>
      <p:sp>
        <p:nvSpPr>
          <p:cNvPr id="3" name="Content Placeholder 2"/>
          <p:cNvSpPr>
            <a:spLocks noGrp="1"/>
          </p:cNvSpPr>
          <p:nvPr>
            <p:ph idx="1"/>
          </p:nvPr>
        </p:nvSpPr>
        <p:spPr>
          <a:xfrm>
            <a:off x="1176866" y="2514600"/>
            <a:ext cx="6798736" cy="3444997"/>
          </a:xfrm>
        </p:spPr>
        <p:txBody>
          <a:bodyPr>
            <a:normAutofit/>
          </a:bodyPr>
          <a:lstStyle/>
          <a:p>
            <a:pPr marL="0" indent="0">
              <a:buNone/>
            </a:pPr>
            <a:r>
              <a:rPr lang="en-US" dirty="0" smtClean="0"/>
              <a:t>Stakeholder analysis </a:t>
            </a:r>
          </a:p>
          <a:p>
            <a:pPr marL="0" indent="0">
              <a:buNone/>
            </a:pPr>
            <a:r>
              <a:rPr lang="en-GB" dirty="0"/>
              <a:t>O</a:t>
            </a:r>
            <a:r>
              <a:rPr lang="en-GB" dirty="0" smtClean="0"/>
              <a:t>rganization’s purpose</a:t>
            </a:r>
          </a:p>
          <a:p>
            <a:pPr marL="0" indent="0">
              <a:buNone/>
            </a:pPr>
            <a:r>
              <a:rPr lang="en-GB" dirty="0"/>
              <a:t>c</a:t>
            </a:r>
            <a:r>
              <a:rPr lang="en-GB" dirty="0" smtClean="0"/>
              <a:t>itizen interest</a:t>
            </a:r>
          </a:p>
          <a:p>
            <a:pPr marL="0" indent="0">
              <a:buNone/>
            </a:pPr>
            <a:r>
              <a:rPr lang="en-GB" dirty="0"/>
              <a:t>S</a:t>
            </a:r>
            <a:r>
              <a:rPr lang="en-GB" dirty="0" smtClean="0"/>
              <a:t>takeholder needs and their rationale </a:t>
            </a:r>
            <a:endParaRPr lang="en-US" dirty="0"/>
          </a:p>
        </p:txBody>
      </p:sp>
    </p:spTree>
    <p:extLst>
      <p:ext uri="{BB962C8B-B14F-4D97-AF65-F5344CB8AC3E}">
        <p14:creationId xmlns:p14="http://schemas.microsoft.com/office/powerpoint/2010/main" val="3458910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Updated Mission Statement </a:t>
            </a:r>
            <a:endParaRPr lang="en-US" dirty="0"/>
          </a:p>
        </p:txBody>
      </p:sp>
      <p:sp>
        <p:nvSpPr>
          <p:cNvPr id="3" name="Content Placeholder 2"/>
          <p:cNvSpPr>
            <a:spLocks noGrp="1"/>
          </p:cNvSpPr>
          <p:nvPr>
            <p:ph idx="1"/>
          </p:nvPr>
        </p:nvSpPr>
        <p:spPr>
          <a:xfrm>
            <a:off x="1176865" y="2490135"/>
            <a:ext cx="6798736" cy="3301065"/>
          </a:xfrm>
        </p:spPr>
        <p:txBody>
          <a:bodyPr/>
          <a:lstStyle/>
          <a:p>
            <a:r>
              <a:rPr lang="en-US" dirty="0" smtClean="0"/>
              <a:t>Aspects of the mission statement </a:t>
            </a:r>
          </a:p>
          <a:p>
            <a:pPr marL="0" indent="0">
              <a:buNone/>
            </a:pPr>
            <a:r>
              <a:rPr lang="en-US" dirty="0" smtClean="0"/>
              <a:t>	Stakeholder </a:t>
            </a:r>
            <a:r>
              <a:rPr lang="en-US" dirty="0"/>
              <a:t>analysis – project team </a:t>
            </a:r>
          </a:p>
          <a:p>
            <a:pPr marL="0" indent="0">
              <a:buNone/>
            </a:pPr>
            <a:r>
              <a:rPr lang="en-GB" dirty="0" smtClean="0"/>
              <a:t>	Organization’s </a:t>
            </a:r>
            <a:r>
              <a:rPr lang="en-GB" dirty="0"/>
              <a:t>purpose</a:t>
            </a:r>
          </a:p>
          <a:p>
            <a:pPr marL="0" indent="0">
              <a:buNone/>
            </a:pPr>
            <a:r>
              <a:rPr lang="en-GB" dirty="0" smtClean="0"/>
              <a:t>	Citizen </a:t>
            </a:r>
            <a:r>
              <a:rPr lang="en-GB" dirty="0"/>
              <a:t>interest</a:t>
            </a:r>
          </a:p>
          <a:p>
            <a:pPr marL="0" indent="0">
              <a:buNone/>
            </a:pPr>
            <a:r>
              <a:rPr lang="en-GB" dirty="0" smtClean="0"/>
              <a:t>	Stakeholder needs</a:t>
            </a:r>
            <a:endParaRPr lang="en-US" dirty="0"/>
          </a:p>
          <a:p>
            <a:pPr lvl="1"/>
            <a:endParaRPr lang="en-US" dirty="0"/>
          </a:p>
        </p:txBody>
      </p:sp>
    </p:spTree>
    <p:extLst>
      <p:ext uri="{BB962C8B-B14F-4D97-AF65-F5344CB8AC3E}">
        <p14:creationId xmlns:p14="http://schemas.microsoft.com/office/powerpoint/2010/main" val="2343058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 analysis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Our stakeholders include,</a:t>
            </a:r>
          </a:p>
          <a:p>
            <a:r>
              <a:rPr lang="en-US" b="1" dirty="0" smtClean="0"/>
              <a:t>Supervisors</a:t>
            </a:r>
            <a:r>
              <a:rPr lang="en-US" dirty="0" smtClean="0"/>
              <a:t>; appointed to the council from every county director districts. They are either nominated by the state directors or appointed by FSD directors.</a:t>
            </a:r>
          </a:p>
          <a:p>
            <a:r>
              <a:rPr lang="en-US" b="1" dirty="0" smtClean="0"/>
              <a:t>State director</a:t>
            </a:r>
            <a:r>
              <a:rPr lang="en-US" dirty="0" smtClean="0"/>
              <a:t>; 1 state director having an having a recent experience as a child welfare director who is either appointed or nominated.  </a:t>
            </a:r>
          </a:p>
          <a:p>
            <a:r>
              <a:rPr lang="en-US" dirty="0" smtClean="0"/>
              <a:t>State department of human resource (SDHR) staff</a:t>
            </a:r>
          </a:p>
          <a:p>
            <a:r>
              <a:rPr lang="en-US" dirty="0" smtClean="0"/>
              <a:t>Family Services </a:t>
            </a:r>
            <a:r>
              <a:rPr lang="en-US" dirty="0"/>
              <a:t>D</a:t>
            </a:r>
            <a:r>
              <a:rPr lang="en-US" dirty="0" smtClean="0"/>
              <a:t>ivision (FSD) and quality assurance Division (QAD) personnel.</a:t>
            </a:r>
          </a:p>
          <a:p>
            <a:endParaRPr lang="en-US" dirty="0"/>
          </a:p>
        </p:txBody>
      </p:sp>
    </p:spTree>
    <p:extLst>
      <p:ext uri="{BB962C8B-B14F-4D97-AF65-F5344CB8AC3E}">
        <p14:creationId xmlns:p14="http://schemas.microsoft.com/office/powerpoint/2010/main" val="3683347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lstStyle/>
          <a:p>
            <a:r>
              <a:rPr lang="en-US" dirty="0" smtClean="0"/>
              <a:t>Programme supervisors</a:t>
            </a:r>
          </a:p>
          <a:p>
            <a:r>
              <a:rPr lang="en-US" dirty="0" smtClean="0"/>
              <a:t>Jefferson county </a:t>
            </a:r>
          </a:p>
          <a:p>
            <a:r>
              <a:rPr lang="en-US" dirty="0" smtClean="0"/>
              <a:t>Practice consultant </a:t>
            </a:r>
          </a:p>
          <a:p>
            <a:r>
              <a:rPr lang="en-US" dirty="0" smtClean="0"/>
              <a:t>Child and Family Services Review (CFSR) Coordinator </a:t>
            </a:r>
          </a:p>
          <a:p>
            <a:r>
              <a:rPr lang="en-US" dirty="0"/>
              <a:t>Training manager </a:t>
            </a:r>
            <a:endParaRPr lang="en-US" dirty="0" smtClean="0"/>
          </a:p>
          <a:p>
            <a:r>
              <a:rPr lang="en-US" dirty="0" smtClean="0"/>
              <a:t>Director of family services </a:t>
            </a:r>
            <a:endParaRPr lang="en-US" dirty="0"/>
          </a:p>
        </p:txBody>
      </p:sp>
    </p:spTree>
    <p:extLst>
      <p:ext uri="{BB962C8B-B14F-4D97-AF65-F5344CB8AC3E}">
        <p14:creationId xmlns:p14="http://schemas.microsoft.com/office/powerpoint/2010/main" val="9192393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Purpose </a:t>
            </a:r>
            <a:endParaRPr lang="en-US" dirty="0"/>
          </a:p>
        </p:txBody>
      </p:sp>
      <p:sp>
        <p:nvSpPr>
          <p:cNvPr id="3" name="Content Placeholder 2"/>
          <p:cNvSpPr>
            <a:spLocks noGrp="1"/>
          </p:cNvSpPr>
          <p:nvPr>
            <p:ph idx="1"/>
          </p:nvPr>
        </p:nvSpPr>
        <p:spPr/>
        <p:txBody>
          <a:bodyPr>
            <a:normAutofit/>
          </a:bodyPr>
          <a:lstStyle/>
          <a:p>
            <a:r>
              <a:rPr lang="en-US" dirty="0" smtClean="0"/>
              <a:t>The prime purpose of the organization is clearly highlighted in the mission statement, that; </a:t>
            </a:r>
          </a:p>
          <a:p>
            <a:pPr lvl="1"/>
            <a:r>
              <a:rPr lang="en-GB" dirty="0" smtClean="0"/>
              <a:t>The </a:t>
            </a:r>
            <a:r>
              <a:rPr lang="en-GB" dirty="0"/>
              <a:t>Alabama Department of Human Resources will help families receive the </a:t>
            </a:r>
            <a:r>
              <a:rPr lang="en-GB" dirty="0" smtClean="0"/>
              <a:t>least disruptive </a:t>
            </a:r>
            <a:r>
              <a:rPr lang="en-GB" dirty="0"/>
              <a:t>services they need, when they need them, and for only as long as </a:t>
            </a:r>
            <a:r>
              <a:rPr lang="en-GB" dirty="0" smtClean="0"/>
              <a:t>they need </a:t>
            </a:r>
            <a:r>
              <a:rPr lang="en-GB" dirty="0"/>
              <a:t>them in order to maintain children in or return them to a safe, stable home</a:t>
            </a:r>
            <a:r>
              <a:rPr lang="en-GB" dirty="0" smtClean="0"/>
              <a:t>.</a:t>
            </a:r>
          </a:p>
          <a:p>
            <a:r>
              <a:rPr lang="en-GB" dirty="0"/>
              <a:t>The Formation Of The Children First Trust </a:t>
            </a:r>
            <a:r>
              <a:rPr lang="en-GB" dirty="0" smtClean="0"/>
              <a:t>Fund</a:t>
            </a:r>
            <a:r>
              <a:rPr lang="en-GB" dirty="0"/>
              <a:t/>
            </a:r>
            <a:br>
              <a:rPr lang="en-GB" dirty="0"/>
            </a:br>
            <a:endParaRPr lang="en-US" dirty="0"/>
          </a:p>
        </p:txBody>
      </p:sp>
    </p:spTree>
    <p:extLst>
      <p:ext uri="{BB962C8B-B14F-4D97-AF65-F5344CB8AC3E}">
        <p14:creationId xmlns:p14="http://schemas.microsoft.com/office/powerpoint/2010/main" val="3337753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 of the department.</a:t>
            </a:r>
            <a:endParaRPr lang="en-US" dirty="0"/>
          </a:p>
        </p:txBody>
      </p:sp>
      <p:sp>
        <p:nvSpPr>
          <p:cNvPr id="3" name="Content Placeholder 2"/>
          <p:cNvSpPr>
            <a:spLocks noGrp="1"/>
          </p:cNvSpPr>
          <p:nvPr>
            <p:ph idx="1"/>
          </p:nvPr>
        </p:nvSpPr>
        <p:spPr/>
        <p:txBody>
          <a:bodyPr/>
          <a:lstStyle/>
          <a:p>
            <a:r>
              <a:rPr lang="en-US" dirty="0" smtClean="0"/>
              <a:t>Our purpose as stated in the mission is to provide child protective services by retaining them or returning them to safe and stable homes.</a:t>
            </a:r>
          </a:p>
          <a:p>
            <a:r>
              <a:rPr lang="en-US" dirty="0" smtClean="0"/>
              <a:t>To achieve its purpose, child support, care, adoption, foster, family assistance are offered.</a:t>
            </a:r>
            <a:endParaRPr lang="en-US" dirty="0"/>
          </a:p>
        </p:txBody>
      </p:sp>
    </p:spTree>
    <p:extLst>
      <p:ext uri="{BB962C8B-B14F-4D97-AF65-F5344CB8AC3E}">
        <p14:creationId xmlns:p14="http://schemas.microsoft.com/office/powerpoint/2010/main" val="10472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Citizen interests</a:t>
            </a:r>
            <a:endParaRPr lang="en-US" dirty="0"/>
          </a:p>
        </p:txBody>
      </p:sp>
      <p:sp>
        <p:nvSpPr>
          <p:cNvPr id="3" name="Content Placeholder 2"/>
          <p:cNvSpPr>
            <a:spLocks noGrp="1"/>
          </p:cNvSpPr>
          <p:nvPr>
            <p:ph idx="1"/>
          </p:nvPr>
        </p:nvSpPr>
        <p:spPr/>
        <p:txBody>
          <a:bodyPr/>
          <a:lstStyle/>
          <a:p>
            <a:pPr marL="0" indent="0">
              <a:buNone/>
            </a:pPr>
            <a:r>
              <a:rPr lang="en-US" dirty="0" smtClean="0"/>
              <a:t>The citizens of Alabama are interested in</a:t>
            </a:r>
            <a:endParaRPr lang="en-US" dirty="0"/>
          </a:p>
          <a:p>
            <a:r>
              <a:rPr lang="en-US" dirty="0" smtClean="0"/>
              <a:t> child-welfare related services.</a:t>
            </a:r>
          </a:p>
          <a:p>
            <a:r>
              <a:rPr lang="en-US" dirty="0" smtClean="0"/>
              <a:t> vulnerable groups such as teens and people with disability</a:t>
            </a:r>
          </a:p>
          <a:p>
            <a:r>
              <a:rPr lang="en-US" dirty="0" smtClean="0"/>
              <a:t>Safety of all members of the society</a:t>
            </a:r>
          </a:p>
          <a:p>
            <a:endParaRPr lang="en-US" dirty="0"/>
          </a:p>
        </p:txBody>
      </p:sp>
    </p:spTree>
    <p:extLst>
      <p:ext uri="{BB962C8B-B14F-4D97-AF65-F5344CB8AC3E}">
        <p14:creationId xmlns:p14="http://schemas.microsoft.com/office/powerpoint/2010/main" val="477499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GB" sz="2800" dirty="0"/>
              <a:t>Bryce,  (2017</a:t>
            </a:r>
            <a:r>
              <a:rPr lang="en-GB" sz="2800" i="1" dirty="0"/>
              <a:t>). Financial and strategic management for </a:t>
            </a:r>
            <a:r>
              <a:rPr lang="en-GB" sz="2800" i="1" dirty="0" err="1"/>
              <a:t>nonprofit</a:t>
            </a:r>
            <a:r>
              <a:rPr lang="en-GB" sz="2800" i="1" dirty="0"/>
              <a:t> organization</a:t>
            </a:r>
            <a:r>
              <a:rPr lang="en-GB" sz="2800" dirty="0"/>
              <a:t>.books.google.com </a:t>
            </a:r>
            <a:endParaRPr lang="en-GB" sz="2800" dirty="0" smtClean="0"/>
          </a:p>
          <a:p>
            <a:r>
              <a:rPr lang="en-US" sz="2800" dirty="0" smtClean="0"/>
              <a:t>Bryson, J.M., (2018).</a:t>
            </a:r>
            <a:r>
              <a:rPr lang="en-US" sz="2800" i="1" dirty="0" smtClean="0"/>
              <a:t> Strategic planning for public and nonprofit organizations: A guide to strengthening and sustaining organizational achievement. </a:t>
            </a:r>
            <a:r>
              <a:rPr lang="en-US" sz="2800" dirty="0" smtClean="0"/>
              <a:t>(5</a:t>
            </a:r>
            <a:r>
              <a:rPr lang="en-US" sz="2800" baseline="30000" dirty="0" smtClean="0"/>
              <a:t>th</a:t>
            </a:r>
            <a:r>
              <a:rPr lang="en-US" sz="2800" dirty="0" smtClean="0"/>
              <a:t> edition). Hoboken, NJ: Wiley.</a:t>
            </a:r>
          </a:p>
          <a:p>
            <a:r>
              <a:rPr lang="en-US" sz="2800" dirty="0" err="1" smtClean="0"/>
              <a:t>Unterman</a:t>
            </a:r>
            <a:r>
              <a:rPr lang="en-US" sz="2800" dirty="0" smtClean="0"/>
              <a:t>, I., &amp; Davis, R. (2014). </a:t>
            </a:r>
            <a:r>
              <a:rPr lang="en-US" sz="2800" i="1" dirty="0" smtClean="0"/>
              <a:t>Strategic management of not-for-profit organizations. </a:t>
            </a:r>
            <a:r>
              <a:rPr lang="en-US" sz="2800" dirty="0" smtClean="0"/>
              <a:t>New York, NY: CBS Educational and Professional Publishing.</a:t>
            </a:r>
          </a:p>
          <a:p>
            <a:pPr marL="0" indent="0">
              <a:buNone/>
            </a:pPr>
            <a:r>
              <a:rPr lang="en-GB" sz="2800" dirty="0"/>
              <a:t> </a:t>
            </a:r>
            <a:endParaRPr lang="en-US" sz="2800" dirty="0" smtClean="0"/>
          </a:p>
          <a:p>
            <a:endParaRPr lang="en-US" dirty="0"/>
          </a:p>
        </p:txBody>
      </p:sp>
    </p:spTree>
    <p:extLst>
      <p:ext uri="{BB962C8B-B14F-4D97-AF65-F5344CB8AC3E}">
        <p14:creationId xmlns:p14="http://schemas.microsoft.com/office/powerpoint/2010/main" val="205951999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517</TotalTime>
  <Words>757</Words>
  <Application>Microsoft Office PowerPoint</Application>
  <PresentationFormat>On-screen Show (4:3)</PresentationFormat>
  <Paragraphs>101</Paragraphs>
  <Slides>9</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Garamond</vt:lpstr>
      <vt:lpstr>Times New Roman</vt:lpstr>
      <vt:lpstr>Organic</vt:lpstr>
      <vt:lpstr>PowerPoint Presentation</vt:lpstr>
      <vt:lpstr>Mission statement specifics</vt:lpstr>
      <vt:lpstr>Updated Mission Statement </vt:lpstr>
      <vt:lpstr>Stakeholder analysis </vt:lpstr>
      <vt:lpstr>Cont. </vt:lpstr>
      <vt:lpstr>Organizational Purpose </vt:lpstr>
      <vt:lpstr>Purpose of the department.</vt:lpstr>
      <vt:lpstr>Citizen interests</vt:lpstr>
      <vt:lpstr>References </vt:lpstr>
    </vt:vector>
  </TitlesOfParts>
  <Company>BUILD AFRICAN SCHOOLS.ORG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Mission statement</dc:title>
  <dc:creator>user</dc:creator>
  <cp:lastModifiedBy>James Mulwa</cp:lastModifiedBy>
  <cp:revision>47</cp:revision>
  <dcterms:created xsi:type="dcterms:W3CDTF">2019-02-10T05:30:53Z</dcterms:created>
  <dcterms:modified xsi:type="dcterms:W3CDTF">2019-02-12T15:17:18Z</dcterms:modified>
</cp:coreProperties>
</file>